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25"/>
  </p:notesMasterIdLst>
  <p:sldIdLst>
    <p:sldId id="256" r:id="rId5"/>
    <p:sldId id="257" r:id="rId6"/>
    <p:sldId id="258" r:id="rId7"/>
    <p:sldId id="274" r:id="rId8"/>
    <p:sldId id="259" r:id="rId9"/>
    <p:sldId id="273" r:id="rId10"/>
    <p:sldId id="271" r:id="rId11"/>
    <p:sldId id="280" r:id="rId12"/>
    <p:sldId id="283" r:id="rId13"/>
    <p:sldId id="281" r:id="rId14"/>
    <p:sldId id="261" r:id="rId15"/>
    <p:sldId id="260" r:id="rId16"/>
    <p:sldId id="284" r:id="rId17"/>
    <p:sldId id="285" r:id="rId18"/>
    <p:sldId id="286" r:id="rId19"/>
    <p:sldId id="266" r:id="rId20"/>
    <p:sldId id="267" r:id="rId21"/>
    <p:sldId id="268" r:id="rId22"/>
    <p:sldId id="287"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58"/>
            <p14:sldId id="274"/>
            <p14:sldId id="259"/>
            <p14:sldId id="273"/>
            <p14:sldId id="271"/>
            <p14:sldId id="280"/>
            <p14:sldId id="283"/>
            <p14:sldId id="281"/>
            <p14:sldId id="261"/>
            <p14:sldId id="260"/>
            <p14:sldId id="284"/>
            <p14:sldId id="285"/>
            <p14:sldId id="286"/>
            <p14:sldId id="266"/>
            <p14:sldId id="267"/>
            <p14:sldId id="268"/>
            <p14:sldId id="28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968" autoAdjust="0"/>
  </p:normalViewPr>
  <p:slideViewPr>
    <p:cSldViewPr snapToGrid="0">
      <p:cViewPr varScale="1">
        <p:scale>
          <a:sx n="88" d="100"/>
          <a:sy n="88" d="100"/>
        </p:scale>
        <p:origin x="384"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9/25/2019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10</a:t>
            </a:fld>
            <a:endParaRPr lang="en-US"/>
          </a:p>
        </p:txBody>
      </p:sp>
    </p:spTree>
    <p:extLst>
      <p:ext uri="{BB962C8B-B14F-4D97-AF65-F5344CB8AC3E}">
        <p14:creationId xmlns:p14="http://schemas.microsoft.com/office/powerpoint/2010/main" val="1297421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1182493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App Insights Blade in Azure Portal</a:t>
            </a:r>
          </a:p>
          <a:p>
            <a:r>
              <a:rPr lang="en-US" sz="1200" dirty="0"/>
              <a:t>Application Map</a:t>
            </a:r>
          </a:p>
          <a:p>
            <a:r>
              <a:rPr lang="en-US" sz="1200" dirty="0"/>
              <a:t>Profiler</a:t>
            </a:r>
          </a:p>
          <a:p>
            <a:r>
              <a:rPr lang="en-US" sz="1200" dirty="0"/>
              <a:t>Metrics Explorer</a:t>
            </a:r>
          </a:p>
          <a:p>
            <a:r>
              <a:rPr lang="en-US" sz="1200" dirty="0"/>
              <a:t>Live Metrics</a:t>
            </a:r>
          </a:p>
          <a:p>
            <a:r>
              <a:rPr lang="en-US" sz="1200" dirty="0"/>
              <a:t>Visual Studio Extensions</a:t>
            </a:r>
          </a:p>
          <a:p>
            <a:r>
              <a:rPr lang="en-US" sz="1200" dirty="0"/>
              <a:t>Power BI</a:t>
            </a:r>
          </a:p>
          <a:p>
            <a:r>
              <a:rPr lang="en-US" sz="1200" dirty="0"/>
              <a:t>Continuous Export</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13</a:t>
            </a:fld>
            <a:endParaRPr lang="en-US"/>
          </a:p>
        </p:txBody>
      </p:sp>
    </p:spTree>
    <p:extLst>
      <p:ext uri="{BB962C8B-B14F-4D97-AF65-F5344CB8AC3E}">
        <p14:creationId xmlns:p14="http://schemas.microsoft.com/office/powerpoint/2010/main" val="1454034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2418112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880378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16</a:t>
            </a:fld>
            <a:endParaRPr lang="en-US"/>
          </a:p>
        </p:txBody>
      </p:sp>
    </p:spTree>
    <p:extLst>
      <p:ext uri="{BB962C8B-B14F-4D97-AF65-F5344CB8AC3E}">
        <p14:creationId xmlns:p14="http://schemas.microsoft.com/office/powerpoint/2010/main" val="4057076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17</a:t>
            </a:fld>
            <a:endParaRPr lang="en-US"/>
          </a:p>
        </p:txBody>
      </p:sp>
    </p:spTree>
    <p:extLst>
      <p:ext uri="{BB962C8B-B14F-4D97-AF65-F5344CB8AC3E}">
        <p14:creationId xmlns:p14="http://schemas.microsoft.com/office/powerpoint/2010/main" val="2740172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18</a:t>
            </a:fld>
            <a:endParaRPr lang="en-US"/>
          </a:p>
        </p:txBody>
      </p:sp>
    </p:spTree>
    <p:extLst>
      <p:ext uri="{BB962C8B-B14F-4D97-AF65-F5344CB8AC3E}">
        <p14:creationId xmlns:p14="http://schemas.microsoft.com/office/powerpoint/2010/main" val="263728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681624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20</a:t>
            </a:fld>
            <a:endParaRPr lang="en-US"/>
          </a:p>
        </p:txBody>
      </p:sp>
    </p:spTree>
    <p:extLst>
      <p:ext uri="{BB962C8B-B14F-4D97-AF65-F5344CB8AC3E}">
        <p14:creationId xmlns:p14="http://schemas.microsoft.com/office/powerpoint/2010/main" val="283630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3</a:t>
            </a:fld>
            <a:endParaRPr lang="en-US"/>
          </a:p>
        </p:txBody>
      </p:sp>
    </p:spTree>
    <p:extLst>
      <p:ext uri="{BB962C8B-B14F-4D97-AF65-F5344CB8AC3E}">
        <p14:creationId xmlns:p14="http://schemas.microsoft.com/office/powerpoint/2010/main" val="179426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4</a:t>
            </a:fld>
            <a:endParaRPr lang="en-US"/>
          </a:p>
        </p:txBody>
      </p:sp>
    </p:spTree>
    <p:extLst>
      <p:ext uri="{BB962C8B-B14F-4D97-AF65-F5344CB8AC3E}">
        <p14:creationId xmlns:p14="http://schemas.microsoft.com/office/powerpoint/2010/main" val="341739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kern="1200" dirty="0">
                <a:solidFill>
                  <a:schemeClr val="tx1"/>
                </a:solidFill>
                <a:effectLst/>
                <a:latin typeface="+mn-lt"/>
                <a:ea typeface="+mn-ea"/>
                <a:cs typeface="+mn-cs"/>
              </a:rPr>
              <a:t>Application Insights is an extensible Application Performance Management (APM) service for web developers on multiple platforms. Use it to monitor your live web application. It will automatically detect performance anomalies. It includes powerful analytics tools to help you diagnose issues and to understand what users actually do with your app. It's designed to help you continuously improve performance and usability. It works for apps on a wide variety of platforms including .NET, Node.js and J2EE, hosted on-premises or in the cloud. It integrates with your DevOps process, and has connection points to a variety of development tools. It can monitor and analyze telemetry from mobile apps by integrating with Visual Studio App Center and </a:t>
            </a:r>
            <a:r>
              <a:rPr lang="en-US" sz="1200" b="0" i="0" kern="1200" dirty="0" err="1">
                <a:solidFill>
                  <a:schemeClr val="tx1"/>
                </a:solidFill>
                <a:effectLst/>
                <a:latin typeface="+mn-lt"/>
                <a:ea typeface="+mn-ea"/>
                <a:cs typeface="+mn-cs"/>
              </a:rPr>
              <a:t>HockeyApp</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64C2340-1DB2-492A-A412-E7E2A649C1E4}" type="slidenum">
              <a:rPr lang="en-US" smtClean="0"/>
              <a:t>5</a:t>
            </a:fld>
            <a:endParaRPr lang="en-US"/>
          </a:p>
        </p:txBody>
      </p:sp>
    </p:spTree>
    <p:extLst>
      <p:ext uri="{BB962C8B-B14F-4D97-AF65-F5344CB8AC3E}">
        <p14:creationId xmlns:p14="http://schemas.microsoft.com/office/powerpoint/2010/main" val="184484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6</a:t>
            </a:fld>
            <a:endParaRPr lang="en-US"/>
          </a:p>
        </p:txBody>
      </p:sp>
    </p:spTree>
    <p:extLst>
      <p:ext uri="{BB962C8B-B14F-4D97-AF65-F5344CB8AC3E}">
        <p14:creationId xmlns:p14="http://schemas.microsoft.com/office/powerpoint/2010/main" val="360419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install a small instrumentation package in your application, and set up an Application Insights resource in the Microsoft Azure portal. The instrumentation monitors your app and sends telemetry data to the portal. (The application can run anywhere - it doesn't have to be hosted in Azure.)</a:t>
            </a:r>
          </a:p>
          <a:p>
            <a:r>
              <a:rPr lang="en-US" sz="1200" b="0" i="0" kern="1200" dirty="0">
                <a:solidFill>
                  <a:schemeClr val="tx1"/>
                </a:solidFill>
                <a:effectLst/>
                <a:latin typeface="+mn-lt"/>
                <a:ea typeface="+mn-ea"/>
                <a:cs typeface="+mn-cs"/>
              </a:rPr>
              <a:t>You can instrument not only the web service application, but also any background components, and the JavaScript in the web pages themselves.</a:t>
            </a:r>
          </a:p>
          <a:p>
            <a:endParaRPr lang="en-US" dirty="0"/>
          </a:p>
          <a:p>
            <a:r>
              <a:rPr lang="en-US" sz="1200" b="0" i="0" kern="1200" dirty="0">
                <a:solidFill>
                  <a:schemeClr val="tx1"/>
                </a:solidFill>
                <a:effectLst/>
                <a:latin typeface="+mn-lt"/>
                <a:ea typeface="+mn-ea"/>
                <a:cs typeface="+mn-cs"/>
              </a:rPr>
              <a:t>In addition, you can pull in telemetry from the host environments such as performance counters, Azure diagnostics, or Docker logs. You can also set up web tests that periodically send synthetic requests to your web service.</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these telemetry streams are integrated in the Azure portal, where you can apply powerful analytic and search tools to the raw data.</a:t>
            </a:r>
          </a:p>
          <a:p>
            <a:endParaRPr lang="en-US" dirty="0"/>
          </a:p>
        </p:txBody>
      </p:sp>
      <p:sp>
        <p:nvSpPr>
          <p:cNvPr id="4" name="Slide Number Placeholder 3"/>
          <p:cNvSpPr>
            <a:spLocks noGrp="1"/>
          </p:cNvSpPr>
          <p:nvPr>
            <p:ph type="sldNum" sz="quarter" idx="10"/>
          </p:nvPr>
        </p:nvSpPr>
        <p:spPr/>
        <p:txBody>
          <a:bodyPr/>
          <a:lstStyle/>
          <a:p>
            <a:fld id="{B64C2340-1DB2-492A-A412-E7E2A649C1E4}" type="slidenum">
              <a:rPr lang="en-US" smtClean="0"/>
              <a:t>7</a:t>
            </a:fld>
            <a:endParaRPr lang="en-US"/>
          </a:p>
        </p:txBody>
      </p:sp>
    </p:spTree>
    <p:extLst>
      <p:ext uri="{BB962C8B-B14F-4D97-AF65-F5344CB8AC3E}">
        <p14:creationId xmlns:p14="http://schemas.microsoft.com/office/powerpoint/2010/main" val="277100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4C2340-1DB2-492A-A412-E7E2A649C1E4}" type="slidenum">
              <a:rPr lang="en-US" smtClean="0"/>
              <a:t>8</a:t>
            </a:fld>
            <a:endParaRPr lang="en-US"/>
          </a:p>
        </p:txBody>
      </p:sp>
    </p:spTree>
    <p:extLst>
      <p:ext uri="{BB962C8B-B14F-4D97-AF65-F5344CB8AC3E}">
        <p14:creationId xmlns:p14="http://schemas.microsoft.com/office/powerpoint/2010/main" val="362876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4279778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A780-FE02-4973-89E1-B12439B56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47A60-64F9-4B9A-81CD-E844CB643A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1FB8C-949E-4B4B-8DB6-22AD4D3AF23E}"/>
              </a:ext>
            </a:extLst>
          </p:cNvPr>
          <p:cNvSpPr>
            <a:spLocks noGrp="1"/>
          </p:cNvSpPr>
          <p:nvPr>
            <p:ph type="dt" sz="half" idx="10"/>
          </p:nvPr>
        </p:nvSpPr>
        <p:spPr/>
        <p:txBody>
          <a:bodyPr/>
          <a:lstStyle/>
          <a:p>
            <a:fld id="{51FA833E-8EC0-47D2-A613-C9FFF30D0AAF}" type="datetimeFigureOut">
              <a:rPr lang="en-US" smtClean="0"/>
              <a:t>9/25/2019</a:t>
            </a:fld>
            <a:endParaRPr lang="en-US"/>
          </a:p>
        </p:txBody>
      </p:sp>
      <p:sp>
        <p:nvSpPr>
          <p:cNvPr id="5" name="Footer Placeholder 4">
            <a:extLst>
              <a:ext uri="{FF2B5EF4-FFF2-40B4-BE49-F238E27FC236}">
                <a16:creationId xmlns:a16="http://schemas.microsoft.com/office/drawing/2014/main" id="{F3912148-E4CC-4BB1-81F5-DE3648282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A525-D924-42FD-AA6E-3C749CF61C6C}"/>
              </a:ext>
            </a:extLst>
          </p:cNvPr>
          <p:cNvSpPr>
            <a:spLocks noGrp="1"/>
          </p:cNvSpPr>
          <p:nvPr>
            <p:ph type="sldNum" sz="quarter" idx="12"/>
          </p:nvPr>
        </p:nvSpPr>
        <p:spPr/>
        <p:txBody>
          <a:bodyPr/>
          <a:lstStyle/>
          <a:p>
            <a:fld id="{B8D9FA9C-9E77-412D-8425-71DE6AD635BA}" type="slidenum">
              <a:rPr lang="en-US" smtClean="0"/>
              <a:t>‹#›</a:t>
            </a:fld>
            <a:endParaRPr lang="en-US"/>
          </a:p>
        </p:txBody>
      </p:sp>
    </p:spTree>
    <p:extLst>
      <p:ext uri="{BB962C8B-B14F-4D97-AF65-F5344CB8AC3E}">
        <p14:creationId xmlns:p14="http://schemas.microsoft.com/office/powerpoint/2010/main" val="2591306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www.theurlist.com/levin-appinsights"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Setting Up Your App</a:t>
            </a:r>
          </a:p>
        </p:txBody>
      </p:sp>
      <p:sp>
        <p:nvSpPr>
          <p:cNvPr id="3" name="Content Placeholder 2">
            <a:extLst>
              <a:ext uri="{FF2B5EF4-FFF2-40B4-BE49-F238E27FC236}">
                <a16:creationId xmlns:a16="http://schemas.microsoft.com/office/drawing/2014/main" id="{2DB6ACD3-CF86-4DFA-B276-044C4C010361}"/>
              </a:ext>
            </a:extLst>
          </p:cNvPr>
          <p:cNvSpPr>
            <a:spLocks noGrp="1"/>
          </p:cNvSpPr>
          <p:nvPr>
            <p:ph idx="1"/>
          </p:nvPr>
        </p:nvSpPr>
        <p:spPr>
          <a:xfrm>
            <a:off x="838201" y="2022601"/>
            <a:ext cx="10515503" cy="621987"/>
          </a:xfrm>
        </p:spPr>
        <p:txBody>
          <a:bodyPr>
            <a:normAutofit/>
          </a:bodyPr>
          <a:lstStyle/>
          <a:p>
            <a:r>
              <a:rPr lang="en-US" sz="2400" dirty="0"/>
              <a:t>Configure Using Visual Studio</a:t>
            </a:r>
          </a:p>
        </p:txBody>
      </p:sp>
      <p:pic>
        <p:nvPicPr>
          <p:cNvPr id="4" name="Picture 3">
            <a:extLst>
              <a:ext uri="{FF2B5EF4-FFF2-40B4-BE49-F238E27FC236}">
                <a16:creationId xmlns:a16="http://schemas.microsoft.com/office/drawing/2014/main" id="{B7620454-729D-4D46-BC07-7A97A4D19B1C}"/>
              </a:ext>
            </a:extLst>
          </p:cNvPr>
          <p:cNvPicPr>
            <a:picLocks noChangeAspect="1"/>
          </p:cNvPicPr>
          <p:nvPr/>
        </p:nvPicPr>
        <p:blipFill>
          <a:blip r:embed="rId3"/>
          <a:stretch>
            <a:fillRect/>
          </a:stretch>
        </p:blipFill>
        <p:spPr>
          <a:xfrm>
            <a:off x="932039" y="1093344"/>
            <a:ext cx="10143648" cy="5294848"/>
          </a:xfrm>
          <a:prstGeom prst="rect">
            <a:avLst/>
          </a:prstGeom>
        </p:spPr>
      </p:pic>
      <p:pic>
        <p:nvPicPr>
          <p:cNvPr id="6" name="Picture 5">
            <a:extLst>
              <a:ext uri="{FF2B5EF4-FFF2-40B4-BE49-F238E27FC236}">
                <a16:creationId xmlns:a16="http://schemas.microsoft.com/office/drawing/2014/main" id="{2E2A65CE-10E5-4537-A9F1-1FDF1FCC739B}"/>
              </a:ext>
            </a:extLst>
          </p:cNvPr>
          <p:cNvPicPr>
            <a:picLocks noChangeAspect="1"/>
          </p:cNvPicPr>
          <p:nvPr/>
        </p:nvPicPr>
        <p:blipFill>
          <a:blip r:embed="rId4"/>
          <a:stretch>
            <a:fillRect/>
          </a:stretch>
        </p:blipFill>
        <p:spPr>
          <a:xfrm>
            <a:off x="2963375" y="287985"/>
            <a:ext cx="6492875" cy="6492875"/>
          </a:xfrm>
          <a:prstGeom prst="rect">
            <a:avLst/>
          </a:prstGeom>
        </p:spPr>
      </p:pic>
      <p:pic>
        <p:nvPicPr>
          <p:cNvPr id="5" name="Picture 4">
            <a:extLst>
              <a:ext uri="{FF2B5EF4-FFF2-40B4-BE49-F238E27FC236}">
                <a16:creationId xmlns:a16="http://schemas.microsoft.com/office/drawing/2014/main" id="{A679B768-B0FF-4C9B-8377-6BFD2175DBFA}"/>
              </a:ext>
            </a:extLst>
          </p:cNvPr>
          <p:cNvPicPr>
            <a:picLocks noChangeAspect="1"/>
          </p:cNvPicPr>
          <p:nvPr/>
        </p:nvPicPr>
        <p:blipFill>
          <a:blip r:embed="rId5"/>
          <a:stretch>
            <a:fillRect/>
          </a:stretch>
        </p:blipFill>
        <p:spPr>
          <a:xfrm>
            <a:off x="2527015" y="617355"/>
            <a:ext cx="7268109" cy="6056064"/>
          </a:xfrm>
          <a:prstGeom prst="rect">
            <a:avLst/>
          </a:prstGeom>
        </p:spPr>
      </p:pic>
    </p:spTree>
    <p:extLst>
      <p:ext uri="{BB962C8B-B14F-4D97-AF65-F5344CB8AC3E}">
        <p14:creationId xmlns:p14="http://schemas.microsoft.com/office/powerpoint/2010/main" val="159235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846659"/>
          </a:xfrm>
        </p:spPr>
        <p:txBody>
          <a:bodyPr/>
          <a:lstStyle/>
          <a:p>
            <a:r>
              <a:rPr lang="en-US" dirty="0"/>
              <a:t>Demo </a:t>
            </a:r>
            <a:br>
              <a:rPr lang="en-US" dirty="0"/>
            </a:br>
            <a:r>
              <a:rPr lang="en-US" dirty="0">
                <a:solidFill>
                  <a:schemeClr val="tx1"/>
                </a:solidFill>
              </a:rPr>
              <a:t>Setting up App Insights</a:t>
            </a:r>
            <a:endParaRPr lang="en-US" dirty="0"/>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5951506" cy="1181862"/>
          </a:xfrm>
        </p:spPr>
        <p:txBody>
          <a:bodyPr/>
          <a:lstStyle/>
          <a:p>
            <a:r>
              <a:rPr lang="en-US" sz="7200" dirty="0"/>
              <a:t>What do I do with this data?</a:t>
            </a:r>
            <a:endParaRPr lang="en-US" dirty="0"/>
          </a:p>
        </p:txBody>
      </p:sp>
    </p:spTree>
    <p:extLst>
      <p:ext uri="{BB962C8B-B14F-4D97-AF65-F5344CB8AC3E}">
        <p14:creationId xmlns:p14="http://schemas.microsoft.com/office/powerpoint/2010/main" val="38696746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8B281-99C3-4BCA-BEFC-93DE9EC0886D}"/>
              </a:ext>
            </a:extLst>
          </p:cNvPr>
          <p:cNvSpPr>
            <a:spLocks noGrp="1"/>
          </p:cNvSpPr>
          <p:nvPr>
            <p:ph type="title"/>
          </p:nvPr>
        </p:nvSpPr>
        <p:spPr>
          <a:xfrm>
            <a:off x="833002" y="365125"/>
            <a:ext cx="10520702" cy="1325563"/>
          </a:xfrm>
        </p:spPr>
        <p:txBody>
          <a:bodyPr>
            <a:normAutofit/>
          </a:bodyPr>
          <a:lstStyle/>
          <a:p>
            <a:r>
              <a:rPr lang="en-US" dirty="0"/>
              <a:t>Consuming the Data</a:t>
            </a:r>
          </a:p>
        </p:txBody>
      </p:sp>
      <p:pic>
        <p:nvPicPr>
          <p:cNvPr id="5" name="Picture 4">
            <a:extLst>
              <a:ext uri="{FF2B5EF4-FFF2-40B4-BE49-F238E27FC236}">
                <a16:creationId xmlns:a16="http://schemas.microsoft.com/office/drawing/2014/main" id="{5850F771-9E7D-477A-BE36-E6A56AA7BCC4}"/>
              </a:ext>
            </a:extLst>
          </p:cNvPr>
          <p:cNvPicPr>
            <a:picLocks noChangeAspect="1"/>
          </p:cNvPicPr>
          <p:nvPr/>
        </p:nvPicPr>
        <p:blipFill>
          <a:blip r:embed="rId3"/>
          <a:stretch>
            <a:fillRect/>
          </a:stretch>
        </p:blipFill>
        <p:spPr>
          <a:xfrm>
            <a:off x="399952" y="205872"/>
            <a:ext cx="10520702" cy="6034397"/>
          </a:xfrm>
          <a:prstGeom prst="rect">
            <a:avLst/>
          </a:prstGeom>
        </p:spPr>
      </p:pic>
      <p:pic>
        <p:nvPicPr>
          <p:cNvPr id="6" name="Picture 5">
            <a:extLst>
              <a:ext uri="{FF2B5EF4-FFF2-40B4-BE49-F238E27FC236}">
                <a16:creationId xmlns:a16="http://schemas.microsoft.com/office/drawing/2014/main" id="{1B23FB22-AC4D-4807-8302-5EB0CC575EDD}"/>
              </a:ext>
            </a:extLst>
          </p:cNvPr>
          <p:cNvPicPr>
            <a:picLocks noChangeAspect="1"/>
          </p:cNvPicPr>
          <p:nvPr/>
        </p:nvPicPr>
        <p:blipFill>
          <a:blip r:embed="rId4"/>
          <a:stretch>
            <a:fillRect/>
          </a:stretch>
        </p:blipFill>
        <p:spPr>
          <a:xfrm>
            <a:off x="1354974" y="421673"/>
            <a:ext cx="9249943" cy="6230455"/>
          </a:xfrm>
          <a:prstGeom prst="rect">
            <a:avLst/>
          </a:prstGeom>
        </p:spPr>
      </p:pic>
      <p:pic>
        <p:nvPicPr>
          <p:cNvPr id="9" name="Picture 8">
            <a:extLst>
              <a:ext uri="{FF2B5EF4-FFF2-40B4-BE49-F238E27FC236}">
                <a16:creationId xmlns:a16="http://schemas.microsoft.com/office/drawing/2014/main" id="{907F3A56-ABEF-4F5F-9C64-D89F5CB84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6999" y="205872"/>
            <a:ext cx="9412707" cy="6581883"/>
          </a:xfrm>
          <a:prstGeom prst="rect">
            <a:avLst/>
          </a:prstGeom>
        </p:spPr>
      </p:pic>
      <p:pic>
        <p:nvPicPr>
          <p:cNvPr id="15" name="Picture 14">
            <a:extLst>
              <a:ext uri="{FF2B5EF4-FFF2-40B4-BE49-F238E27FC236}">
                <a16:creationId xmlns:a16="http://schemas.microsoft.com/office/drawing/2014/main" id="{5127E3BA-435A-47CA-BC1D-F86F071F23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530" y="521934"/>
            <a:ext cx="11263224" cy="5402271"/>
          </a:xfrm>
          <a:prstGeom prst="rect">
            <a:avLst/>
          </a:prstGeom>
        </p:spPr>
      </p:pic>
      <p:pic>
        <p:nvPicPr>
          <p:cNvPr id="19" name="Picture 18">
            <a:extLst>
              <a:ext uri="{FF2B5EF4-FFF2-40B4-BE49-F238E27FC236}">
                <a16:creationId xmlns:a16="http://schemas.microsoft.com/office/drawing/2014/main" id="{E7449BF5-F33F-4061-8FF0-9875240BB8B5}"/>
              </a:ext>
            </a:extLst>
          </p:cNvPr>
          <p:cNvPicPr>
            <a:picLocks noChangeAspect="1"/>
          </p:cNvPicPr>
          <p:nvPr/>
        </p:nvPicPr>
        <p:blipFill>
          <a:blip r:embed="rId7"/>
          <a:stretch>
            <a:fillRect/>
          </a:stretch>
        </p:blipFill>
        <p:spPr>
          <a:xfrm>
            <a:off x="332415" y="416750"/>
            <a:ext cx="11295059" cy="5919316"/>
          </a:xfrm>
          <a:prstGeom prst="rect">
            <a:avLst/>
          </a:prstGeom>
        </p:spPr>
      </p:pic>
      <p:pic>
        <p:nvPicPr>
          <p:cNvPr id="24" name="Picture 23">
            <a:extLst>
              <a:ext uri="{FF2B5EF4-FFF2-40B4-BE49-F238E27FC236}">
                <a16:creationId xmlns:a16="http://schemas.microsoft.com/office/drawing/2014/main" id="{F4606BCA-ADFA-47E6-B8B6-B29DC7C27B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758" y="291357"/>
            <a:ext cx="11475187" cy="6201518"/>
          </a:xfrm>
          <a:prstGeom prst="rect">
            <a:avLst/>
          </a:prstGeom>
        </p:spPr>
      </p:pic>
      <p:pic>
        <p:nvPicPr>
          <p:cNvPr id="26" name="Picture 25">
            <a:extLst>
              <a:ext uri="{FF2B5EF4-FFF2-40B4-BE49-F238E27FC236}">
                <a16:creationId xmlns:a16="http://schemas.microsoft.com/office/drawing/2014/main" id="{970AC2A0-6A82-467F-A804-B7F71F8458D9}"/>
              </a:ext>
            </a:extLst>
          </p:cNvPr>
          <p:cNvPicPr>
            <a:picLocks noChangeAspect="1"/>
          </p:cNvPicPr>
          <p:nvPr/>
        </p:nvPicPr>
        <p:blipFill>
          <a:blip r:embed="rId9"/>
          <a:stretch>
            <a:fillRect/>
          </a:stretch>
        </p:blipFill>
        <p:spPr>
          <a:xfrm>
            <a:off x="182629" y="287420"/>
            <a:ext cx="11663178" cy="6418785"/>
          </a:xfrm>
          <a:prstGeom prst="rect">
            <a:avLst/>
          </a:prstGeom>
        </p:spPr>
      </p:pic>
      <p:pic>
        <p:nvPicPr>
          <p:cNvPr id="3" name="Picture 2">
            <a:extLst>
              <a:ext uri="{FF2B5EF4-FFF2-40B4-BE49-F238E27FC236}">
                <a16:creationId xmlns:a16="http://schemas.microsoft.com/office/drawing/2014/main" id="{99302F76-8B6F-4E32-B79B-4943407F8FCC}"/>
              </a:ext>
            </a:extLst>
          </p:cNvPr>
          <p:cNvPicPr>
            <a:picLocks noChangeAspect="1"/>
          </p:cNvPicPr>
          <p:nvPr/>
        </p:nvPicPr>
        <p:blipFill>
          <a:blip r:embed="rId10"/>
          <a:stretch>
            <a:fillRect/>
          </a:stretch>
        </p:blipFill>
        <p:spPr>
          <a:xfrm>
            <a:off x="3486860" y="217175"/>
            <a:ext cx="5054716" cy="6385458"/>
          </a:xfrm>
          <a:prstGeom prst="rect">
            <a:avLst/>
          </a:prstGeom>
        </p:spPr>
      </p:pic>
    </p:spTree>
    <p:extLst>
      <p:ext uri="{BB962C8B-B14F-4D97-AF65-F5344CB8AC3E}">
        <p14:creationId xmlns:p14="http://schemas.microsoft.com/office/powerpoint/2010/main" val="68637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9" y="2881341"/>
            <a:ext cx="6279084" cy="1846659"/>
          </a:xfrm>
        </p:spPr>
        <p:txBody>
          <a:bodyPr/>
          <a:lstStyle/>
          <a:p>
            <a:r>
              <a:rPr lang="en-US" dirty="0"/>
              <a:t>Demo </a:t>
            </a:r>
            <a:br>
              <a:rPr lang="en-US" dirty="0"/>
            </a:br>
            <a:r>
              <a:rPr lang="en-US" dirty="0">
                <a:solidFill>
                  <a:schemeClr val="tx1"/>
                </a:solidFill>
              </a:rPr>
              <a:t>Consuming Telemetry in Action</a:t>
            </a:r>
            <a:endParaRPr lang="en-US" dirty="0"/>
          </a:p>
        </p:txBody>
      </p:sp>
    </p:spTree>
    <p:extLst>
      <p:ext uri="{BB962C8B-B14F-4D97-AF65-F5344CB8AC3E}">
        <p14:creationId xmlns:p14="http://schemas.microsoft.com/office/powerpoint/2010/main" val="10454544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5951506" cy="3176254"/>
          </a:xfrm>
        </p:spPr>
        <p:txBody>
          <a:bodyPr/>
          <a:lstStyle/>
          <a:p>
            <a:r>
              <a:rPr lang="en-US" sz="7200" dirty="0"/>
              <a:t>I have production issues</a:t>
            </a:r>
            <a:endParaRPr lang="en-US" dirty="0"/>
          </a:p>
        </p:txBody>
      </p:sp>
    </p:spTree>
    <p:extLst>
      <p:ext uri="{BB962C8B-B14F-4D97-AF65-F5344CB8AC3E}">
        <p14:creationId xmlns:p14="http://schemas.microsoft.com/office/powerpoint/2010/main" val="26707646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4B80-4484-43D1-BF73-AF7E2BA5688C}"/>
              </a:ext>
            </a:extLst>
          </p:cNvPr>
          <p:cNvSpPr>
            <a:spLocks noGrp="1"/>
          </p:cNvSpPr>
          <p:nvPr>
            <p:ph type="title"/>
          </p:nvPr>
        </p:nvSpPr>
        <p:spPr>
          <a:xfrm>
            <a:off x="833097" y="365125"/>
            <a:ext cx="10520702" cy="1325563"/>
          </a:xfrm>
        </p:spPr>
        <p:txBody>
          <a:bodyPr>
            <a:normAutofit/>
          </a:bodyPr>
          <a:lstStyle/>
          <a:p>
            <a:r>
              <a:rPr lang="en-US" dirty="0"/>
              <a:t>Reasons for Production Issues</a:t>
            </a:r>
          </a:p>
        </p:txBody>
      </p:sp>
      <p:sp>
        <p:nvSpPr>
          <p:cNvPr id="3" name="Content Placeholder 2">
            <a:extLst>
              <a:ext uri="{FF2B5EF4-FFF2-40B4-BE49-F238E27FC236}">
                <a16:creationId xmlns:a16="http://schemas.microsoft.com/office/drawing/2014/main" id="{FDC4DB02-F00F-4C7A-A519-BD367DEA6700}"/>
              </a:ext>
            </a:extLst>
          </p:cNvPr>
          <p:cNvSpPr>
            <a:spLocks noGrp="1"/>
          </p:cNvSpPr>
          <p:nvPr>
            <p:ph idx="1"/>
          </p:nvPr>
        </p:nvSpPr>
        <p:spPr>
          <a:xfrm>
            <a:off x="838201" y="2022601"/>
            <a:ext cx="10515598" cy="4154361"/>
          </a:xfrm>
        </p:spPr>
        <p:txBody>
          <a:bodyPr>
            <a:normAutofit/>
          </a:bodyPr>
          <a:lstStyle/>
          <a:p>
            <a:r>
              <a:rPr lang="en-US" sz="3600" dirty="0"/>
              <a:t>Environment Configuration</a:t>
            </a:r>
          </a:p>
          <a:p>
            <a:r>
              <a:rPr lang="en-US" sz="3600" dirty="0"/>
              <a:t>Data Exposing Bugs in Code</a:t>
            </a:r>
          </a:p>
          <a:p>
            <a:r>
              <a:rPr lang="en-US" sz="3600" dirty="0"/>
              <a:t>Scaling Issues</a:t>
            </a:r>
          </a:p>
          <a:p>
            <a:r>
              <a:rPr lang="en-US" sz="3600" dirty="0"/>
              <a:t>Really Anything Else</a:t>
            </a:r>
          </a:p>
        </p:txBody>
      </p:sp>
    </p:spTree>
    <p:extLst>
      <p:ext uri="{BB962C8B-B14F-4D97-AF65-F5344CB8AC3E}">
        <p14:creationId xmlns:p14="http://schemas.microsoft.com/office/powerpoint/2010/main" val="525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D706-A1D3-40F6-9877-18F2E4D17517}"/>
              </a:ext>
            </a:extLst>
          </p:cNvPr>
          <p:cNvSpPr>
            <a:spLocks noGrp="1"/>
          </p:cNvSpPr>
          <p:nvPr>
            <p:ph type="title"/>
          </p:nvPr>
        </p:nvSpPr>
        <p:spPr>
          <a:xfrm>
            <a:off x="833002" y="365125"/>
            <a:ext cx="10520702" cy="1325563"/>
          </a:xfrm>
        </p:spPr>
        <p:txBody>
          <a:bodyPr>
            <a:normAutofit/>
          </a:bodyPr>
          <a:lstStyle/>
          <a:p>
            <a:r>
              <a:rPr lang="en-US" dirty="0"/>
              <a:t>Triage Options</a:t>
            </a:r>
          </a:p>
        </p:txBody>
      </p:sp>
      <p:sp>
        <p:nvSpPr>
          <p:cNvPr id="3" name="Content Placeholder 2">
            <a:extLst>
              <a:ext uri="{FF2B5EF4-FFF2-40B4-BE49-F238E27FC236}">
                <a16:creationId xmlns:a16="http://schemas.microsoft.com/office/drawing/2014/main" id="{E41B935F-CE89-4570-B28A-4BFBE231D66C}"/>
              </a:ext>
            </a:extLst>
          </p:cNvPr>
          <p:cNvSpPr>
            <a:spLocks noGrp="1"/>
          </p:cNvSpPr>
          <p:nvPr>
            <p:ph idx="1"/>
          </p:nvPr>
        </p:nvSpPr>
        <p:spPr>
          <a:xfrm>
            <a:off x="838201" y="2022601"/>
            <a:ext cx="10515598" cy="4154361"/>
          </a:xfrm>
        </p:spPr>
        <p:txBody>
          <a:bodyPr>
            <a:normAutofit/>
          </a:bodyPr>
          <a:lstStyle/>
          <a:p>
            <a:r>
              <a:rPr lang="en-US" sz="3200" dirty="0"/>
              <a:t>Copy Down Production Data to Local</a:t>
            </a:r>
          </a:p>
          <a:p>
            <a:r>
              <a:rPr lang="en-US" sz="3200" dirty="0"/>
              <a:t>Use Production Staging Environment</a:t>
            </a:r>
          </a:p>
          <a:p>
            <a:r>
              <a:rPr lang="en-US" sz="3200" dirty="0"/>
              <a:t>Read Logs (IIS, DB Logs, </a:t>
            </a:r>
            <a:r>
              <a:rPr lang="en-US" sz="3200" dirty="0" err="1"/>
              <a:t>etc</a:t>
            </a:r>
            <a:r>
              <a:rPr lang="en-US" sz="3200" dirty="0"/>
              <a:t>)</a:t>
            </a:r>
          </a:p>
          <a:p>
            <a:endParaRPr lang="en-US" sz="3200" dirty="0"/>
          </a:p>
          <a:p>
            <a:endParaRPr lang="en-US" sz="3200" dirty="0"/>
          </a:p>
          <a:p>
            <a:r>
              <a:rPr lang="en-US" sz="3200" dirty="0"/>
              <a:t>Attach Debugger to Prod.. NO, STOP, DO NOT PASS GO</a:t>
            </a:r>
          </a:p>
        </p:txBody>
      </p:sp>
      <p:pic>
        <p:nvPicPr>
          <p:cNvPr id="5" name="Picture 4">
            <a:extLst>
              <a:ext uri="{FF2B5EF4-FFF2-40B4-BE49-F238E27FC236}">
                <a16:creationId xmlns:a16="http://schemas.microsoft.com/office/drawing/2014/main" id="{B9541D1B-DE40-4B42-B492-6DCE98F56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500" y="2461193"/>
            <a:ext cx="5873706" cy="3277175"/>
          </a:xfrm>
          <a:prstGeom prst="rect">
            <a:avLst/>
          </a:prstGeom>
        </p:spPr>
      </p:pic>
    </p:spTree>
    <p:extLst>
      <p:ext uri="{BB962C8B-B14F-4D97-AF65-F5344CB8AC3E}">
        <p14:creationId xmlns:p14="http://schemas.microsoft.com/office/powerpoint/2010/main" val="353644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1FE8-05FB-465E-8676-955ECEF9728C}"/>
              </a:ext>
            </a:extLst>
          </p:cNvPr>
          <p:cNvSpPr>
            <a:spLocks noGrp="1"/>
          </p:cNvSpPr>
          <p:nvPr>
            <p:ph type="title"/>
          </p:nvPr>
        </p:nvSpPr>
        <p:spPr>
          <a:xfrm>
            <a:off x="833002" y="365125"/>
            <a:ext cx="10520702" cy="1325563"/>
          </a:xfrm>
        </p:spPr>
        <p:txBody>
          <a:bodyPr>
            <a:normAutofit/>
          </a:bodyPr>
          <a:lstStyle/>
          <a:p>
            <a:r>
              <a:rPr lang="en-US" dirty="0"/>
              <a:t>There has to be a better way?</a:t>
            </a:r>
          </a:p>
        </p:txBody>
      </p:sp>
      <p:sp>
        <p:nvSpPr>
          <p:cNvPr id="3" name="Content Placeholder 2">
            <a:extLst>
              <a:ext uri="{FF2B5EF4-FFF2-40B4-BE49-F238E27FC236}">
                <a16:creationId xmlns:a16="http://schemas.microsoft.com/office/drawing/2014/main" id="{2948AFAF-E99C-415F-A8B1-6D15284BD139}"/>
              </a:ext>
            </a:extLst>
          </p:cNvPr>
          <p:cNvSpPr>
            <a:spLocks noGrp="1"/>
          </p:cNvSpPr>
          <p:nvPr>
            <p:ph idx="1"/>
          </p:nvPr>
        </p:nvSpPr>
        <p:spPr>
          <a:xfrm>
            <a:off x="838201" y="2022601"/>
            <a:ext cx="10515598" cy="4154361"/>
          </a:xfrm>
        </p:spPr>
        <p:txBody>
          <a:bodyPr>
            <a:normAutofit/>
          </a:bodyPr>
          <a:lstStyle/>
          <a:p>
            <a:r>
              <a:rPr lang="en-US" sz="3600" b="1" dirty="0"/>
              <a:t>Snapshot Debugger</a:t>
            </a:r>
          </a:p>
          <a:p>
            <a:pPr marL="742950" lvl="1" indent="-285750"/>
            <a:r>
              <a:rPr lang="en-US" sz="3200" dirty="0">
                <a:latin typeface="Segoe UI Light (Headings)"/>
              </a:rPr>
              <a:t>Full Stack Trace</a:t>
            </a:r>
          </a:p>
          <a:p>
            <a:pPr marL="742950" lvl="1" indent="-285750"/>
            <a:r>
              <a:rPr lang="en-US" sz="3200" dirty="0">
                <a:latin typeface="Segoe UI Light (Headings)"/>
              </a:rPr>
              <a:t>Locals window at time of Exception</a:t>
            </a:r>
          </a:p>
          <a:p>
            <a:pPr marL="742950" lvl="1" indent="-285750"/>
            <a:r>
              <a:rPr lang="en-US" sz="3200" dirty="0">
                <a:latin typeface="Segoe UI Light (Headings)"/>
              </a:rPr>
              <a:t>Visual Studio Debugging detached from App</a:t>
            </a:r>
          </a:p>
          <a:p>
            <a:pPr lvl="1"/>
            <a:endParaRPr lang="en-US" sz="3200" dirty="0"/>
          </a:p>
        </p:txBody>
      </p:sp>
      <p:sp>
        <p:nvSpPr>
          <p:cNvPr id="14" name="TextBox 13">
            <a:extLst>
              <a:ext uri="{FF2B5EF4-FFF2-40B4-BE49-F238E27FC236}">
                <a16:creationId xmlns:a16="http://schemas.microsoft.com/office/drawing/2014/main" id="{DC22376F-4627-4734-A4E3-43CC6F5F3CE7}"/>
              </a:ext>
            </a:extLst>
          </p:cNvPr>
          <p:cNvSpPr txBox="1"/>
          <p:nvPr/>
        </p:nvSpPr>
        <p:spPr>
          <a:xfrm>
            <a:off x="833002" y="3085857"/>
            <a:ext cx="10182424" cy="646331"/>
          </a:xfrm>
          <a:prstGeom prst="rect">
            <a:avLst/>
          </a:prstGeom>
          <a:noFill/>
        </p:spPr>
        <p:txBody>
          <a:bodyPr wrap="square" rtlCol="0">
            <a:spAutoFit/>
          </a:bodyPr>
          <a:lstStyle/>
          <a:p>
            <a:pPr marL="285750" indent="-285750">
              <a:buFont typeface="Arial" panose="020B0604020202020204" pitchFamily="34" charset="0"/>
              <a:buChar char="•"/>
            </a:pPr>
            <a:endParaRPr lang="en-US" sz="3600" dirty="0"/>
          </a:p>
        </p:txBody>
      </p:sp>
      <p:pic>
        <p:nvPicPr>
          <p:cNvPr id="5" name="Picture 4">
            <a:extLst>
              <a:ext uri="{FF2B5EF4-FFF2-40B4-BE49-F238E27FC236}">
                <a16:creationId xmlns:a16="http://schemas.microsoft.com/office/drawing/2014/main" id="{806D5DBC-A6FC-44E2-9A7C-133690E888AF}"/>
              </a:ext>
            </a:extLst>
          </p:cNvPr>
          <p:cNvPicPr>
            <a:picLocks noChangeAspect="1"/>
          </p:cNvPicPr>
          <p:nvPr/>
        </p:nvPicPr>
        <p:blipFill>
          <a:blip r:embed="rId3"/>
          <a:stretch>
            <a:fillRect/>
          </a:stretch>
        </p:blipFill>
        <p:spPr>
          <a:xfrm>
            <a:off x="543771" y="365125"/>
            <a:ext cx="10913799" cy="5637498"/>
          </a:xfrm>
          <a:prstGeom prst="rect">
            <a:avLst/>
          </a:prstGeom>
        </p:spPr>
      </p:pic>
    </p:spTree>
    <p:extLst>
      <p:ext uri="{BB962C8B-B14F-4D97-AF65-F5344CB8AC3E}">
        <p14:creationId xmlns:p14="http://schemas.microsoft.com/office/powerpoint/2010/main" val="416754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7003479" cy="3508653"/>
          </a:xfrm>
        </p:spPr>
        <p:txBody>
          <a:bodyPr/>
          <a:lstStyle/>
          <a:p>
            <a:r>
              <a:rPr lang="en-US" dirty="0"/>
              <a:t>Demo </a:t>
            </a:r>
            <a:br>
              <a:rPr lang="en-US" dirty="0"/>
            </a:br>
            <a:r>
              <a:rPr lang="en-US" dirty="0">
                <a:solidFill>
                  <a:schemeClr val="tx1"/>
                </a:solidFill>
              </a:rPr>
              <a:t>Snapshot Debugger/Exceptions</a:t>
            </a:r>
            <a:endParaRPr lang="en-US" dirty="0"/>
          </a:p>
        </p:txBody>
      </p:sp>
    </p:spTree>
    <p:extLst>
      <p:ext uri="{BB962C8B-B14F-4D97-AF65-F5344CB8AC3E}">
        <p14:creationId xmlns:p14="http://schemas.microsoft.com/office/powerpoint/2010/main" val="40700648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The Tool You Never Knew You Needed</a:t>
            </a:r>
            <a:br>
              <a:rPr lang="en-US" sz="3600" dirty="0"/>
            </a:br>
            <a:r>
              <a:rPr lang="en-US" sz="3600" dirty="0"/>
              <a:t>An Introduction to Application Insights</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dirty="0"/>
              <a:t>Isaac Levin</a:t>
            </a:r>
          </a:p>
          <a:p>
            <a:r>
              <a:rPr lang="en-US" sz="1600" dirty="0"/>
              <a:t>&lt;/&gt; https://www.isaaclevin.com</a:t>
            </a:r>
          </a:p>
          <a:p>
            <a:r>
              <a:rPr lang="en-US" sz="1600" dirty="0"/>
              <a:t>       @isaac2004</a:t>
            </a:r>
          </a:p>
          <a:p>
            <a:r>
              <a:rPr lang="en-US" sz="1600" dirty="0"/>
              <a:t>       @isaac2004</a:t>
            </a:r>
          </a:p>
          <a:p>
            <a:endParaRPr lang="en-US" dirty="0"/>
          </a:p>
        </p:txBody>
      </p:sp>
      <p:pic>
        <p:nvPicPr>
          <p:cNvPr id="4" name="Picture 3">
            <a:extLst>
              <a:ext uri="{FF2B5EF4-FFF2-40B4-BE49-F238E27FC236}">
                <a16:creationId xmlns:a16="http://schemas.microsoft.com/office/drawing/2014/main" id="{DB3B0FAC-608E-4E20-9BFF-6B7F7A015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63" y="4558417"/>
            <a:ext cx="228600" cy="228600"/>
          </a:xfrm>
          <a:prstGeom prst="rect">
            <a:avLst/>
          </a:prstGeom>
        </p:spPr>
      </p:pic>
      <p:pic>
        <p:nvPicPr>
          <p:cNvPr id="5" name="Picture 14" descr="http://www.iconsplace.com/icons/preview/white/github-256.png">
            <a:extLst>
              <a:ext uri="{FF2B5EF4-FFF2-40B4-BE49-F238E27FC236}">
                <a16:creationId xmlns:a16="http://schemas.microsoft.com/office/drawing/2014/main" id="{B6F02DC3-F4D7-4D15-B9E2-81AFA5E5F4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50063" y="4787017"/>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C20B3C-1CAD-4A2A-96F4-8EDDD6E0398A}"/>
              </a:ext>
            </a:extLst>
          </p:cNvPr>
          <p:cNvSpPr/>
          <p:nvPr/>
        </p:nvSpPr>
        <p:spPr>
          <a:xfrm>
            <a:off x="3381018" y="2459504"/>
            <a:ext cx="5429963" cy="1938992"/>
          </a:xfrm>
          <a:prstGeom prst="rect">
            <a:avLst/>
          </a:prstGeom>
        </p:spPr>
        <p:txBody>
          <a:bodyPr wrap="square">
            <a:spAutoFit/>
          </a:bodyPr>
          <a:lstStyle/>
          <a:p>
            <a:pPr algn="ctr"/>
            <a:r>
              <a:rPr lang="en-US" sz="6000" dirty="0"/>
              <a:t>Thank You!</a:t>
            </a:r>
            <a:br>
              <a:rPr lang="en-US" sz="6000" dirty="0"/>
            </a:br>
            <a:r>
              <a:rPr lang="en-US" sz="6000" dirty="0"/>
              <a:t>Any Questions?</a:t>
            </a:r>
          </a:p>
        </p:txBody>
      </p:sp>
      <p:pic>
        <p:nvPicPr>
          <p:cNvPr id="9" name="Picture 2" descr="https://azure.microsoft.com/svghandler/application-insights/?width=600&amp;height=315">
            <a:extLst>
              <a:ext uri="{FF2B5EF4-FFF2-40B4-BE49-F238E27FC236}">
                <a16:creationId xmlns:a16="http://schemas.microsoft.com/office/drawing/2014/main" id="{E5B284D9-71C1-4DCD-AC66-60A578D40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979" y="1928812"/>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A49064EE-88D2-4466-9615-425B763B9B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02535" y="2270284"/>
            <a:ext cx="2168764" cy="2317429"/>
          </a:xfrm>
          <a:prstGeom prst="rect">
            <a:avLst/>
          </a:prstGeom>
        </p:spPr>
      </p:pic>
      <p:sp>
        <p:nvSpPr>
          <p:cNvPr id="11" name="Rectangle 10">
            <a:extLst>
              <a:ext uri="{FF2B5EF4-FFF2-40B4-BE49-F238E27FC236}">
                <a16:creationId xmlns:a16="http://schemas.microsoft.com/office/drawing/2014/main" id="{74387C10-2434-4CDF-8600-C72EE9992A0F}"/>
              </a:ext>
            </a:extLst>
          </p:cNvPr>
          <p:cNvSpPr/>
          <p:nvPr/>
        </p:nvSpPr>
        <p:spPr>
          <a:xfrm>
            <a:off x="2551727" y="770988"/>
            <a:ext cx="7088544" cy="523220"/>
          </a:xfrm>
          <a:prstGeom prst="rect">
            <a:avLst/>
          </a:prstGeom>
        </p:spPr>
        <p:txBody>
          <a:bodyPr wrap="none">
            <a:spAutoFit/>
          </a:bodyPr>
          <a:lstStyle/>
          <a:p>
            <a:r>
              <a:rPr lang="en-US" sz="2800" dirty="0">
                <a:hlinkClick r:id="rId6"/>
              </a:rPr>
              <a:t>https://www.theurlist.com/levin-appinsights</a:t>
            </a:r>
            <a:endParaRPr lang="en-US" sz="2800" dirty="0"/>
          </a:p>
        </p:txBody>
      </p:sp>
    </p:spTree>
    <p:extLst>
      <p:ext uri="{BB962C8B-B14F-4D97-AF65-F5344CB8AC3E}">
        <p14:creationId xmlns:p14="http://schemas.microsoft.com/office/powerpoint/2010/main" val="2052316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A Word</a:t>
            </a:r>
          </a:p>
        </p:txBody>
      </p:sp>
      <p:sp>
        <p:nvSpPr>
          <p:cNvPr id="4" name="TextBox 3">
            <a:extLst>
              <a:ext uri="{FF2B5EF4-FFF2-40B4-BE49-F238E27FC236}">
                <a16:creationId xmlns:a16="http://schemas.microsoft.com/office/drawing/2014/main" id="{CE0A3BF1-BA81-400D-AC5C-346B838452C1}"/>
              </a:ext>
            </a:extLst>
          </p:cNvPr>
          <p:cNvSpPr txBox="1"/>
          <p:nvPr/>
        </p:nvSpPr>
        <p:spPr>
          <a:xfrm>
            <a:off x="3531460" y="2663659"/>
            <a:ext cx="4359720" cy="1200329"/>
          </a:xfrm>
          <a:prstGeom prst="rect">
            <a:avLst/>
          </a:prstGeom>
          <a:noFill/>
        </p:spPr>
        <p:txBody>
          <a:bodyPr wrap="none" rtlCol="0">
            <a:spAutoFit/>
          </a:bodyPr>
          <a:lstStyle/>
          <a:p>
            <a:r>
              <a:rPr lang="en-US" sz="7200" dirty="0"/>
              <a:t>Telemetry?</a:t>
            </a:r>
          </a:p>
        </p:txBody>
      </p:sp>
    </p:spTree>
    <p:extLst>
      <p:ext uri="{BB962C8B-B14F-4D97-AF65-F5344CB8AC3E}">
        <p14:creationId xmlns:p14="http://schemas.microsoft.com/office/powerpoint/2010/main" val="167271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CC21-F279-4A8E-A3B4-995D67AED516}"/>
              </a:ext>
            </a:extLst>
          </p:cNvPr>
          <p:cNvSpPr>
            <a:spLocks noGrp="1"/>
          </p:cNvSpPr>
          <p:nvPr>
            <p:ph type="title"/>
          </p:nvPr>
        </p:nvSpPr>
        <p:spPr>
          <a:xfrm>
            <a:off x="833002" y="365125"/>
            <a:ext cx="10520702" cy="1325563"/>
          </a:xfrm>
        </p:spPr>
        <p:txBody>
          <a:bodyPr>
            <a:normAutofit/>
          </a:bodyPr>
          <a:lstStyle/>
          <a:p>
            <a:r>
              <a:rPr lang="en-US" sz="6000" dirty="0"/>
              <a:t>Questions To Consider</a:t>
            </a:r>
          </a:p>
        </p:txBody>
      </p:sp>
      <p:sp>
        <p:nvSpPr>
          <p:cNvPr id="3" name="Content Placeholder 2">
            <a:extLst>
              <a:ext uri="{FF2B5EF4-FFF2-40B4-BE49-F238E27FC236}">
                <a16:creationId xmlns:a16="http://schemas.microsoft.com/office/drawing/2014/main" id="{631CB1A5-C330-4F5A-A558-9C2E7E9D7F17}"/>
              </a:ext>
            </a:extLst>
          </p:cNvPr>
          <p:cNvSpPr>
            <a:spLocks noGrp="1"/>
          </p:cNvSpPr>
          <p:nvPr>
            <p:ph idx="1"/>
          </p:nvPr>
        </p:nvSpPr>
        <p:spPr>
          <a:xfrm>
            <a:off x="838201" y="2022601"/>
            <a:ext cx="10515598" cy="4154361"/>
          </a:xfrm>
        </p:spPr>
        <p:txBody>
          <a:bodyPr>
            <a:normAutofit/>
          </a:bodyPr>
          <a:lstStyle/>
          <a:p>
            <a:r>
              <a:rPr lang="en-US" sz="3200" dirty="0"/>
              <a:t>What could we do with all the data our application creates/uses?</a:t>
            </a:r>
          </a:p>
          <a:p>
            <a:r>
              <a:rPr lang="en-US" sz="3200" dirty="0"/>
              <a:t>How much easier would our lives be if we could chart the path of a request frequently used and spend little time doing it?</a:t>
            </a:r>
          </a:p>
          <a:p>
            <a:r>
              <a:rPr lang="en-US" sz="3200" dirty="0"/>
              <a:t>Which kinds of reports regarding usage would our stakeholders most benefit from?</a:t>
            </a:r>
          </a:p>
        </p:txBody>
      </p:sp>
    </p:spTree>
    <p:extLst>
      <p:ext uri="{BB962C8B-B14F-4D97-AF65-F5344CB8AC3E}">
        <p14:creationId xmlns:p14="http://schemas.microsoft.com/office/powerpoint/2010/main" val="40288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is App Insights?</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a:bodyPr>
          <a:lstStyle/>
          <a:p>
            <a:pPr marL="0" indent="0">
              <a:buNone/>
            </a:pPr>
            <a:endParaRPr lang="en-US" sz="2000" dirty="0"/>
          </a:p>
          <a:p>
            <a:endParaRPr lang="en-US" sz="2000" dirty="0"/>
          </a:p>
          <a:p>
            <a:endParaRPr lang="en-US" sz="2000" dirty="0"/>
          </a:p>
          <a:p>
            <a:endParaRPr lang="en-US" sz="2000" dirty="0"/>
          </a:p>
        </p:txBody>
      </p:sp>
      <p:pic>
        <p:nvPicPr>
          <p:cNvPr id="1026" name="Picture 2" descr="https://azure.microsoft.com/svghandler/application-insights/?width=600&amp;height=315">
            <a:extLst>
              <a:ext uri="{FF2B5EF4-FFF2-40B4-BE49-F238E27FC236}">
                <a16:creationId xmlns:a16="http://schemas.microsoft.com/office/drawing/2014/main" id="{D57FFEAF-9E2C-4C2D-BF0E-411D43935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853" y="2599593"/>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3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What Kind of Telemetry?</a:t>
            </a:r>
          </a:p>
        </p:txBody>
      </p:sp>
      <p:sp>
        <p:nvSpPr>
          <p:cNvPr id="3" name="Content Placeholder 2">
            <a:extLst>
              <a:ext uri="{FF2B5EF4-FFF2-40B4-BE49-F238E27FC236}">
                <a16:creationId xmlns:a16="http://schemas.microsoft.com/office/drawing/2014/main" id="{1F5181A8-0CC0-4EB5-AE0D-7D84B40EFF86}"/>
              </a:ext>
            </a:extLst>
          </p:cNvPr>
          <p:cNvSpPr>
            <a:spLocks noGrp="1"/>
          </p:cNvSpPr>
          <p:nvPr>
            <p:ph idx="1"/>
          </p:nvPr>
        </p:nvSpPr>
        <p:spPr>
          <a:xfrm>
            <a:off x="838201" y="2022601"/>
            <a:ext cx="10515598" cy="4154361"/>
          </a:xfrm>
        </p:spPr>
        <p:txBody>
          <a:bodyPr>
            <a:normAutofit lnSpcReduction="10000"/>
          </a:bodyPr>
          <a:lstStyle/>
          <a:p>
            <a:r>
              <a:rPr lang="en-US" sz="3600" dirty="0"/>
              <a:t>Request/Response Information</a:t>
            </a:r>
          </a:p>
          <a:p>
            <a:r>
              <a:rPr lang="en-US" sz="3600" dirty="0"/>
              <a:t>Dependencies (SQL, 3</a:t>
            </a:r>
            <a:r>
              <a:rPr lang="en-US" sz="3600" baseline="30000" dirty="0"/>
              <a:t>rd</a:t>
            </a:r>
            <a:r>
              <a:rPr lang="en-US" sz="3600" dirty="0"/>
              <a:t> Parties)</a:t>
            </a:r>
          </a:p>
          <a:p>
            <a:r>
              <a:rPr lang="en-US" sz="3600" dirty="0"/>
              <a:t>Page Views/Load</a:t>
            </a:r>
          </a:p>
          <a:p>
            <a:r>
              <a:rPr lang="en-US" sz="3600" dirty="0"/>
              <a:t>User Information</a:t>
            </a:r>
          </a:p>
          <a:p>
            <a:r>
              <a:rPr lang="en-US" sz="3600" dirty="0"/>
              <a:t>Exceptions</a:t>
            </a:r>
          </a:p>
          <a:p>
            <a:r>
              <a:rPr lang="en-US" sz="3600" dirty="0"/>
              <a:t>Performance Data</a:t>
            </a:r>
          </a:p>
          <a:p>
            <a:r>
              <a:rPr lang="en-US" sz="3600" dirty="0"/>
              <a:t>Everything Else</a:t>
            </a:r>
          </a:p>
          <a:p>
            <a:endParaRPr lang="en-US" sz="3600" dirty="0"/>
          </a:p>
          <a:p>
            <a:pPr lvl="1"/>
            <a:endParaRPr lang="en-US" sz="3600" dirty="0"/>
          </a:p>
          <a:p>
            <a:pPr lvl="1"/>
            <a:endParaRPr lang="en-US" sz="3600" dirty="0"/>
          </a:p>
        </p:txBody>
      </p:sp>
    </p:spTree>
    <p:extLst>
      <p:ext uri="{BB962C8B-B14F-4D97-AF65-F5344CB8AC3E}">
        <p14:creationId xmlns:p14="http://schemas.microsoft.com/office/powerpoint/2010/main" val="98871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D963-2E8D-48D8-A4DE-2CC6D53A2DB0}"/>
              </a:ext>
            </a:extLst>
          </p:cNvPr>
          <p:cNvSpPr>
            <a:spLocks noGrp="1"/>
          </p:cNvSpPr>
          <p:nvPr>
            <p:ph type="title"/>
          </p:nvPr>
        </p:nvSpPr>
        <p:spPr>
          <a:xfrm>
            <a:off x="833002" y="365125"/>
            <a:ext cx="10520702" cy="1325563"/>
          </a:xfrm>
        </p:spPr>
        <p:txBody>
          <a:bodyPr>
            <a:normAutofit/>
          </a:bodyPr>
          <a:lstStyle/>
          <a:p>
            <a:r>
              <a:rPr lang="en-US" dirty="0"/>
              <a:t>Flow of Application Insights</a:t>
            </a:r>
          </a:p>
        </p:txBody>
      </p:sp>
      <p:pic>
        <p:nvPicPr>
          <p:cNvPr id="5" name="Content Placeholder 4" descr="A close up of a sign&#10;&#10;Description generated with high confidence">
            <a:extLst>
              <a:ext uri="{FF2B5EF4-FFF2-40B4-BE49-F238E27FC236}">
                <a16:creationId xmlns:a16="http://schemas.microsoft.com/office/drawing/2014/main" id="{FDB7DDE4-E481-4F78-A6F1-38B5E92EF8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8661" y="1357903"/>
            <a:ext cx="8809432" cy="5134972"/>
          </a:xfrm>
        </p:spPr>
      </p:pic>
    </p:spTree>
    <p:extLst>
      <p:ext uri="{BB962C8B-B14F-4D97-AF65-F5344CB8AC3E}">
        <p14:creationId xmlns:p14="http://schemas.microsoft.com/office/powerpoint/2010/main" val="146484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D3AF-C466-48B5-BA96-5A284D25E0F1}"/>
              </a:ext>
            </a:extLst>
          </p:cNvPr>
          <p:cNvSpPr>
            <a:spLocks noGrp="1"/>
          </p:cNvSpPr>
          <p:nvPr>
            <p:ph type="title"/>
          </p:nvPr>
        </p:nvSpPr>
        <p:spPr>
          <a:xfrm>
            <a:off x="833002" y="365125"/>
            <a:ext cx="10520702" cy="1325563"/>
          </a:xfrm>
        </p:spPr>
        <p:txBody>
          <a:bodyPr>
            <a:normAutofit/>
          </a:bodyPr>
          <a:lstStyle/>
          <a:p>
            <a:r>
              <a:rPr lang="en-US" dirty="0"/>
              <a:t>Ok, I am Interested… How Much?</a:t>
            </a:r>
          </a:p>
        </p:txBody>
      </p:sp>
      <p:pic>
        <p:nvPicPr>
          <p:cNvPr id="24" name="Picture 23">
            <a:extLst>
              <a:ext uri="{FF2B5EF4-FFF2-40B4-BE49-F238E27FC236}">
                <a16:creationId xmlns:a16="http://schemas.microsoft.com/office/drawing/2014/main" id="{5F5E83D3-2017-481F-9A65-EB5EDFD7A7A0}"/>
              </a:ext>
            </a:extLst>
          </p:cNvPr>
          <p:cNvPicPr>
            <a:picLocks noChangeAspect="1"/>
          </p:cNvPicPr>
          <p:nvPr/>
        </p:nvPicPr>
        <p:blipFill>
          <a:blip r:embed="rId3"/>
          <a:stretch>
            <a:fillRect/>
          </a:stretch>
        </p:blipFill>
        <p:spPr>
          <a:xfrm>
            <a:off x="241485" y="1690688"/>
            <a:ext cx="11703736" cy="4608993"/>
          </a:xfrm>
          <a:prstGeom prst="rect">
            <a:avLst/>
          </a:prstGeom>
        </p:spPr>
      </p:pic>
      <p:grpSp>
        <p:nvGrpSpPr>
          <p:cNvPr id="15" name="Group 14">
            <a:extLst>
              <a:ext uri="{FF2B5EF4-FFF2-40B4-BE49-F238E27FC236}">
                <a16:creationId xmlns:a16="http://schemas.microsoft.com/office/drawing/2014/main" id="{47391B4D-3A42-487D-A1A9-EF4EC21BC6F5}"/>
              </a:ext>
            </a:extLst>
          </p:cNvPr>
          <p:cNvGrpSpPr/>
          <p:nvPr/>
        </p:nvGrpSpPr>
        <p:grpSpPr>
          <a:xfrm>
            <a:off x="4919133" y="4250267"/>
            <a:ext cx="3318537" cy="806979"/>
            <a:chOff x="4919133" y="4250267"/>
            <a:chExt cx="3318537" cy="806979"/>
          </a:xfrm>
        </p:grpSpPr>
        <p:sp>
          <p:nvSpPr>
            <p:cNvPr id="11" name="Multiplication Sign 10">
              <a:extLst>
                <a:ext uri="{FF2B5EF4-FFF2-40B4-BE49-F238E27FC236}">
                  <a16:creationId xmlns:a16="http://schemas.microsoft.com/office/drawing/2014/main" id="{9899F4EA-33AB-4BD5-A2F5-CC1BE00230CE}"/>
                </a:ext>
              </a:extLst>
            </p:cNvPr>
            <p:cNvSpPr/>
            <p:nvPr/>
          </p:nvSpPr>
          <p:spPr bwMode="auto">
            <a:xfrm>
              <a:off x="4919133" y="4250267"/>
              <a:ext cx="965200" cy="806979"/>
            </a:xfrm>
            <a:prstGeom prst="mathMultiply">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AAB971AC-E6F0-4830-A185-FAC78F284A6B}"/>
                </a:ext>
              </a:extLst>
            </p:cNvPr>
            <p:cNvSpPr txBox="1"/>
            <p:nvPr/>
          </p:nvSpPr>
          <p:spPr>
            <a:xfrm>
              <a:off x="5884333" y="4395223"/>
              <a:ext cx="235333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FF0000"/>
                  </a:solidFill>
                </a:rPr>
                <a:t>Configurable in portal</a:t>
              </a:r>
            </a:p>
          </p:txBody>
        </p:sp>
      </p:grpSp>
    </p:spTree>
    <p:extLst>
      <p:ext uri="{BB962C8B-B14F-4D97-AF65-F5344CB8AC3E}">
        <p14:creationId xmlns:p14="http://schemas.microsoft.com/office/powerpoint/2010/main" val="89848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5951506" cy="2179058"/>
          </a:xfrm>
        </p:spPr>
        <p:txBody>
          <a:bodyPr/>
          <a:lstStyle/>
          <a:p>
            <a:r>
              <a:rPr lang="en-US" sz="7200" dirty="0"/>
              <a:t>How do I Instrument?</a:t>
            </a:r>
            <a:endParaRPr lang="en-US" dirty="0"/>
          </a:p>
        </p:txBody>
      </p:sp>
    </p:spTree>
    <p:extLst>
      <p:ext uri="{BB962C8B-B14F-4D97-AF65-F5344CB8AC3E}">
        <p14:creationId xmlns:p14="http://schemas.microsoft.com/office/powerpoint/2010/main" val="3827855378"/>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schemas.microsoft.com/office/2006/metadata/properties"/>
    <ds:schemaRef ds:uri="http://schemas.openxmlformats.org/package/2006/metadata/core-properties"/>
    <ds:schemaRef ds:uri="http://schemas.microsoft.com/sharepoint/v3"/>
    <ds:schemaRef ds:uri="http://purl.org/dc/terms/"/>
    <ds:schemaRef ds:uri="http://schemas.microsoft.com/office/2006/documentManagement/types"/>
    <ds:schemaRef ds:uri="http://schemas.microsoft.com/office/infopath/2007/PartnerControls"/>
    <ds:schemaRef ds:uri="11245976-3b4d-4794-a754-317688483df2"/>
    <ds:schemaRef ds:uri="http://purl.org/dc/elements/1.1/"/>
    <ds:schemaRef ds:uri="569b343d-e775-480b-9b2b-6a6986deb9b0"/>
    <ds:schemaRef ds:uri="http://www.w3.org/XML/1998/namespace"/>
    <ds:schemaRef ds:uri="http://purl.org/dc/dcmitype/"/>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2943</TotalTime>
  <Words>432</Words>
  <Application>Microsoft Office PowerPoint</Application>
  <PresentationFormat>Widescreen</PresentationFormat>
  <Paragraphs>88</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Consolas</vt:lpstr>
      <vt:lpstr>Segoe UI</vt:lpstr>
      <vt:lpstr>Segoe UI Light</vt:lpstr>
      <vt:lpstr>Segoe UI Light (Headings)</vt:lpstr>
      <vt:lpstr>Wingdings</vt:lpstr>
      <vt:lpstr>Dotnet_Template</vt:lpstr>
      <vt:lpstr>PowerPoint Presentation</vt:lpstr>
      <vt:lpstr>The Tool You Never Knew You Needed An Introduction to Application Insights</vt:lpstr>
      <vt:lpstr>A Word</vt:lpstr>
      <vt:lpstr>Questions To Consider</vt:lpstr>
      <vt:lpstr>What is App Insights?</vt:lpstr>
      <vt:lpstr>What Kind of Telemetry?</vt:lpstr>
      <vt:lpstr>Flow of Application Insights</vt:lpstr>
      <vt:lpstr>Ok, I am Interested… How Much?</vt:lpstr>
      <vt:lpstr>How do I Instrument?</vt:lpstr>
      <vt:lpstr>Setting Up Your App</vt:lpstr>
      <vt:lpstr>Demo  Setting up App Insights</vt:lpstr>
      <vt:lpstr>What do I do with this data?</vt:lpstr>
      <vt:lpstr>Consuming the Data</vt:lpstr>
      <vt:lpstr>Demo  Consuming Telemetry in Action</vt:lpstr>
      <vt:lpstr>I have production issues</vt:lpstr>
      <vt:lpstr>Reasons for Production Issues</vt:lpstr>
      <vt:lpstr>Triage Options</vt:lpstr>
      <vt:lpstr>There has to be a better way?</vt:lpstr>
      <vt:lpstr>Demo  Snapshot Debugger/Exceptions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Isaac Levin</cp:lastModifiedBy>
  <cp:revision>42</cp:revision>
  <dcterms:created xsi:type="dcterms:W3CDTF">2018-01-09T22:22:16Z</dcterms:created>
  <dcterms:modified xsi:type="dcterms:W3CDTF">2019-09-25T14:01:21Z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